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5" r:id="rId3"/>
    <p:sldId id="258" r:id="rId4"/>
    <p:sldId id="274" r:id="rId5"/>
    <p:sldId id="276" r:id="rId6"/>
    <p:sldId id="277" r:id="rId7"/>
    <p:sldId id="278" r:id="rId8"/>
    <p:sldId id="279" r:id="rId9"/>
    <p:sldId id="280" r:id="rId10"/>
    <p:sldId id="281" r:id="rId11"/>
    <p:sldId id="273" r:id="rId12"/>
    <p:sldId id="282" r:id="rId13"/>
    <p:sldId id="270" r:id="rId14"/>
    <p:sldId id="271" r:id="rId15"/>
    <p:sldId id="284"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72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0D28EF8-CBEA-434C-9B77-BEA80D465072}" type="datetimeFigureOut">
              <a:rPr lang="es-CO" smtClean="0"/>
              <a:t>31/07/2020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351519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105712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005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4011599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731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286281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252260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213986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417922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D28EF8-CBEA-434C-9B77-BEA80D465072}"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78442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D28EF8-CBEA-434C-9B77-BEA80D465072}" type="datetimeFigureOut">
              <a:rPr lang="es-CO" smtClean="0"/>
              <a:t>31/07/2020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150264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D28EF8-CBEA-434C-9B77-BEA80D465072}" type="datetimeFigureOut">
              <a:rPr lang="es-CO" smtClean="0"/>
              <a:t>31/07/2020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340451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D28EF8-CBEA-434C-9B77-BEA80D465072}" type="datetimeFigureOut">
              <a:rPr lang="es-CO" smtClean="0"/>
              <a:t>31/07/2020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152075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28EF8-CBEA-434C-9B77-BEA80D465072}" type="datetimeFigureOut">
              <a:rPr lang="es-CO" smtClean="0"/>
              <a:t>31/07/2020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162733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D28EF8-CBEA-434C-9B77-BEA80D465072}" type="datetimeFigureOut">
              <a:rPr lang="es-CO" smtClean="0"/>
              <a:t>31/07/2020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37608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D28EF8-CBEA-434C-9B77-BEA80D465072}" type="datetimeFigureOut">
              <a:rPr lang="es-CO" smtClean="0"/>
              <a:t>31/07/2020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40B8AC-9F1F-4179-B733-8C053E1D7162}" type="slidenum">
              <a:rPr lang="es-CO" smtClean="0"/>
              <a:t>‹Nº›</a:t>
            </a:fld>
            <a:endParaRPr lang="es-CO"/>
          </a:p>
        </p:txBody>
      </p:sp>
    </p:spTree>
    <p:extLst>
      <p:ext uri="{BB962C8B-B14F-4D97-AF65-F5344CB8AC3E}">
        <p14:creationId xmlns:p14="http://schemas.microsoft.com/office/powerpoint/2010/main" val="24618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0D28EF8-CBEA-434C-9B77-BEA80D465072}" type="datetimeFigureOut">
              <a:rPr lang="es-CO" smtClean="0"/>
              <a:t>31/07/2020</a:t>
            </a:fld>
            <a:endParaRPr lang="es-C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D40B8AC-9F1F-4179-B733-8C053E1D7162}" type="slidenum">
              <a:rPr lang="es-CO" smtClean="0"/>
              <a:t>‹Nº›</a:t>
            </a:fld>
            <a:endParaRPr lang="es-CO"/>
          </a:p>
        </p:txBody>
      </p:sp>
    </p:spTree>
    <p:extLst>
      <p:ext uri="{BB962C8B-B14F-4D97-AF65-F5344CB8AC3E}">
        <p14:creationId xmlns:p14="http://schemas.microsoft.com/office/powerpoint/2010/main" val="38615000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84vuyO3ufw" TargetMode="External"/><Relationship Id="rId2" Type="http://schemas.openxmlformats.org/officeDocument/2006/relationships/slideLayout" Target="../slideLayouts/slideLayout2.xml"/><Relationship Id="rId1" Type="http://schemas.openxmlformats.org/officeDocument/2006/relationships/video" Target="https://www.youtube.com/embed/u84vuyO3ufw"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protejo.org/" TargetMode="External"/><Relationship Id="rId2" Type="http://schemas.openxmlformats.org/officeDocument/2006/relationships/hyperlink" Target="https://caivirtual.policia.gov.co/"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aptain.com/contactos-peligrosos-redes-sociale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7908" y="4114799"/>
            <a:ext cx="10785229" cy="2192215"/>
          </a:xfrm>
        </p:spPr>
        <p:txBody>
          <a:bodyPr>
            <a:normAutofit/>
          </a:bodyPr>
          <a:lstStyle/>
          <a:p>
            <a:r>
              <a:rPr lang="es-ES" b="1" dirty="0" smtClean="0">
                <a:solidFill>
                  <a:schemeClr val="tx1">
                    <a:lumMod val="95000"/>
                  </a:schemeClr>
                </a:solidFill>
              </a:rPr>
              <a:t>FECHA</a:t>
            </a:r>
            <a:r>
              <a:rPr lang="es-ES" b="1" dirty="0">
                <a:solidFill>
                  <a:schemeClr val="tx1">
                    <a:lumMod val="95000"/>
                  </a:schemeClr>
                </a:solidFill>
              </a:rPr>
              <a:t>: </a:t>
            </a:r>
            <a:r>
              <a:rPr lang="es-ES" dirty="0" smtClean="0">
                <a:solidFill>
                  <a:schemeClr val="tx1">
                    <a:lumMod val="95000"/>
                  </a:schemeClr>
                </a:solidFill>
              </a:rPr>
              <a:t>Julio – Agosto 2020</a:t>
            </a:r>
            <a:r>
              <a:rPr lang="es-ES" dirty="0">
                <a:solidFill>
                  <a:schemeClr val="tx1">
                    <a:lumMod val="95000"/>
                  </a:schemeClr>
                </a:solidFill>
              </a:rPr>
              <a:t>	</a:t>
            </a:r>
            <a:endParaRPr lang="es-CO" b="1" dirty="0">
              <a:solidFill>
                <a:schemeClr val="tx1">
                  <a:lumMod val="95000"/>
                </a:schemeClr>
              </a:solidFill>
            </a:endParaRPr>
          </a:p>
          <a:p>
            <a:r>
              <a:rPr lang="es-ES" b="1" dirty="0" smtClean="0">
                <a:solidFill>
                  <a:schemeClr val="tx1">
                    <a:lumMod val="95000"/>
                  </a:schemeClr>
                </a:solidFill>
              </a:rPr>
              <a:t>ELABORAN: </a:t>
            </a:r>
            <a:r>
              <a:rPr lang="es-ES" dirty="0" smtClean="0">
                <a:solidFill>
                  <a:schemeClr val="tx1">
                    <a:lumMod val="95000"/>
                  </a:schemeClr>
                </a:solidFill>
              </a:rPr>
              <a:t>DO Luz María López IEOS y DO Mary Luz Gaviria Rendón Líder proyecto de Riesgos Psicosociales IESB </a:t>
            </a:r>
          </a:p>
          <a:p>
            <a:r>
              <a:rPr lang="es-ES" b="1" dirty="0" smtClean="0">
                <a:solidFill>
                  <a:schemeClr val="tx1">
                    <a:lumMod val="95000"/>
                  </a:schemeClr>
                </a:solidFill>
              </a:rPr>
              <a:t>OBJETIVO</a:t>
            </a:r>
            <a:r>
              <a:rPr lang="es-ES" b="1" dirty="0">
                <a:solidFill>
                  <a:schemeClr val="tx1">
                    <a:lumMod val="95000"/>
                  </a:schemeClr>
                </a:solidFill>
              </a:rPr>
              <a:t>: </a:t>
            </a:r>
            <a:r>
              <a:rPr lang="es-ES" dirty="0">
                <a:solidFill>
                  <a:schemeClr val="tx1">
                    <a:lumMod val="95000"/>
                  </a:schemeClr>
                </a:solidFill>
              </a:rPr>
              <a:t>Dar a conocer </a:t>
            </a:r>
            <a:r>
              <a:rPr lang="es-ES" dirty="0" smtClean="0">
                <a:solidFill>
                  <a:schemeClr val="tx1">
                    <a:lumMod val="95000"/>
                  </a:schemeClr>
                </a:solidFill>
              </a:rPr>
              <a:t>a los padres/madres/ cuidadores situaciones virtuales </a:t>
            </a:r>
            <a:r>
              <a:rPr lang="es-ES" dirty="0">
                <a:solidFill>
                  <a:schemeClr val="tx1">
                    <a:lumMod val="95000"/>
                  </a:schemeClr>
                </a:solidFill>
              </a:rPr>
              <a:t>de riesgo </a:t>
            </a:r>
            <a:r>
              <a:rPr lang="es-ES" dirty="0" smtClean="0">
                <a:solidFill>
                  <a:schemeClr val="tx1">
                    <a:lumMod val="95000"/>
                  </a:schemeClr>
                </a:solidFill>
              </a:rPr>
              <a:t>en NNA y cómo prevenirlas</a:t>
            </a:r>
            <a:r>
              <a:rPr lang="es-ES" dirty="0">
                <a:solidFill>
                  <a:schemeClr val="tx1">
                    <a:lumMod val="95000"/>
                  </a:schemeClr>
                </a:solidFill>
              </a:rPr>
              <a:t> </a:t>
            </a:r>
            <a:r>
              <a:rPr lang="es-ES" dirty="0" smtClean="0">
                <a:solidFill>
                  <a:schemeClr val="tx1">
                    <a:lumMod val="95000"/>
                  </a:schemeClr>
                </a:solidFill>
              </a:rPr>
              <a:t>desde el hogar y la escuela.</a:t>
            </a:r>
            <a:endParaRPr lang="es-CO" b="1" dirty="0">
              <a:solidFill>
                <a:schemeClr val="tx1">
                  <a:lumMod val="95000"/>
                </a:schemeClr>
              </a:solidFill>
            </a:endParaRPr>
          </a:p>
          <a:p>
            <a:endParaRPr lang="es-ES" sz="3200" dirty="0">
              <a:solidFill>
                <a:schemeClr val="tx1">
                  <a:lumMod val="95000"/>
                </a:schemeClr>
              </a:solidFill>
              <a:latin typeface="Arial" panose="020B0604020202020204" pitchFamily="34" charset="0"/>
            </a:endParaRPr>
          </a:p>
          <a:p>
            <a:endParaRPr lang="es-ES" sz="3200" dirty="0" smtClean="0">
              <a:latin typeface="Arial" panose="020B0604020202020204" pitchFamily="34" charset="0"/>
            </a:endParaRPr>
          </a:p>
          <a:p>
            <a:endParaRPr lang="es-CO" sz="3200" dirty="0"/>
          </a:p>
        </p:txBody>
      </p:sp>
      <p:sp>
        <p:nvSpPr>
          <p:cNvPr id="2" name="CuadroTexto 1"/>
          <p:cNvSpPr txBox="1"/>
          <p:nvPr/>
        </p:nvSpPr>
        <p:spPr>
          <a:xfrm>
            <a:off x="705394" y="783771"/>
            <a:ext cx="10724606" cy="2862322"/>
          </a:xfrm>
          <a:prstGeom prst="rect">
            <a:avLst/>
          </a:prstGeom>
          <a:noFill/>
        </p:spPr>
        <p:txBody>
          <a:bodyPr wrap="square" rtlCol="0">
            <a:spAutoFit/>
          </a:bodyPr>
          <a:lstStyle/>
          <a:p>
            <a:pPr algn="ctr"/>
            <a:r>
              <a:rPr lang="es-MX" sz="3600" b="1" i="1" dirty="0" smtClean="0">
                <a:solidFill>
                  <a:schemeClr val="accent6">
                    <a:lumMod val="75000"/>
                  </a:schemeClr>
                </a:solidFill>
              </a:rPr>
              <a:t>ENCUENTRO DE PADRES No.2 PRIMARIA</a:t>
            </a:r>
          </a:p>
          <a:p>
            <a:pPr algn="ctr"/>
            <a:r>
              <a:rPr lang="es-MX" sz="3600" b="1" i="1" dirty="0" smtClean="0">
                <a:solidFill>
                  <a:schemeClr val="accent6">
                    <a:lumMod val="75000"/>
                  </a:schemeClr>
                </a:solidFill>
              </a:rPr>
              <a:t>PROYECTO NUEVAS FAMILIAS</a:t>
            </a:r>
          </a:p>
          <a:p>
            <a:pPr algn="ctr"/>
            <a:endParaRPr lang="es-MX" sz="3600" b="1" i="1" dirty="0">
              <a:solidFill>
                <a:schemeClr val="accent6">
                  <a:lumMod val="75000"/>
                </a:schemeClr>
              </a:solidFill>
            </a:endParaRPr>
          </a:p>
          <a:p>
            <a:pPr algn="ctr"/>
            <a:r>
              <a:rPr lang="es-MX" sz="3600" b="1" i="1" dirty="0" smtClean="0">
                <a:solidFill>
                  <a:schemeClr val="accent6">
                    <a:lumMod val="75000"/>
                  </a:schemeClr>
                </a:solidFill>
              </a:rPr>
              <a:t>RIESGOS EN LA VIRTUALIDAD</a:t>
            </a:r>
          </a:p>
          <a:p>
            <a:endParaRPr lang="es-MX" dirty="0"/>
          </a:p>
          <a:p>
            <a:endParaRPr lang="en-US" dirty="0"/>
          </a:p>
        </p:txBody>
      </p:sp>
    </p:spTree>
    <p:extLst>
      <p:ext uri="{BB962C8B-B14F-4D97-AF65-F5344CB8AC3E}">
        <p14:creationId xmlns:p14="http://schemas.microsoft.com/office/powerpoint/2010/main" val="355519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457200" indent="-457200" algn="just">
              <a:buFont typeface="Wingdings" panose="05000000000000000000" pitchFamily="2" charset="2"/>
              <a:buChar char="v"/>
            </a:pPr>
            <a:r>
              <a:rPr lang="es-ES" sz="2800" b="1" dirty="0"/>
              <a:t>Retos virales: </a:t>
            </a:r>
            <a:r>
              <a:rPr lang="es-ES" sz="2800" dirty="0"/>
              <a:t>son las tendencias en redes desde las que se sugiere acciones que denominan “retos” los cuales pueden ser dañinos para los niños y adolescentes, la mayoría incitan a situaciones extremas que los ponen en riesgo.</a:t>
            </a:r>
            <a:r>
              <a:rPr lang="es-CO" sz="2800" b="1" dirty="0"/>
              <a:t/>
            </a:r>
            <a:br>
              <a:rPr lang="es-CO" sz="2800" b="1" dirty="0"/>
            </a:br>
            <a:endParaRPr lang="es-CO" sz="2800" dirty="0"/>
          </a:p>
        </p:txBody>
      </p:sp>
      <p:pic>
        <p:nvPicPr>
          <p:cNvPr id="5" name="Imagen 4"/>
          <p:cNvPicPr>
            <a:picLocks noChangeAspect="1"/>
          </p:cNvPicPr>
          <p:nvPr/>
        </p:nvPicPr>
        <p:blipFill>
          <a:blip r:embed="rId2"/>
          <a:stretch>
            <a:fillRect/>
          </a:stretch>
        </p:blipFill>
        <p:spPr>
          <a:xfrm>
            <a:off x="6584351" y="3624944"/>
            <a:ext cx="3447924" cy="1912968"/>
          </a:xfrm>
          <a:prstGeom prst="rect">
            <a:avLst/>
          </a:prstGeom>
        </p:spPr>
      </p:pic>
    </p:spTree>
    <p:extLst>
      <p:ext uri="{BB962C8B-B14F-4D97-AF65-F5344CB8AC3E}">
        <p14:creationId xmlns:p14="http://schemas.microsoft.com/office/powerpoint/2010/main" val="2537574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182" y="1858107"/>
            <a:ext cx="4755295" cy="3135923"/>
          </a:xfrm>
        </p:spPr>
        <p:txBody>
          <a:bodyPr>
            <a:normAutofit fontScale="90000"/>
          </a:bodyPr>
          <a:lstStyle/>
          <a:p>
            <a:r>
              <a:rPr lang="es-ES" b="1" dirty="0"/>
              <a:t>¿Que acciones como familia realizamos para prevenir sobre los riesgos en internet</a:t>
            </a:r>
            <a:r>
              <a:rPr lang="es-ES" b="1" dirty="0" smtClean="0"/>
              <a:t>?</a:t>
            </a:r>
            <a:br>
              <a:rPr lang="es-ES" b="1" dirty="0" smtClean="0"/>
            </a:br>
            <a:r>
              <a:rPr lang="es-ES" b="1" dirty="0"/>
              <a:t/>
            </a:r>
            <a:br>
              <a:rPr lang="es-ES" b="1" dirty="0"/>
            </a:br>
            <a:r>
              <a:rPr lang="es-ES" b="1" dirty="0" smtClean="0"/>
              <a:t>¿Cómo nos cuidan en casa de estas situaciones de riesgo?</a:t>
            </a:r>
            <a:endParaRPr lang="es-CO" dirty="0"/>
          </a:p>
        </p:txBody>
      </p:sp>
      <p:pic>
        <p:nvPicPr>
          <p:cNvPr id="5" name="Imagen 4"/>
          <p:cNvPicPr>
            <a:picLocks noChangeAspect="1"/>
          </p:cNvPicPr>
          <p:nvPr/>
        </p:nvPicPr>
        <p:blipFill>
          <a:blip r:embed="rId2"/>
          <a:stretch>
            <a:fillRect/>
          </a:stretch>
        </p:blipFill>
        <p:spPr>
          <a:xfrm>
            <a:off x="5685333" y="1170536"/>
            <a:ext cx="5803282" cy="4386202"/>
          </a:xfrm>
          <a:prstGeom prst="rect">
            <a:avLst/>
          </a:prstGeom>
        </p:spPr>
      </p:pic>
    </p:spTree>
    <p:extLst>
      <p:ext uri="{BB962C8B-B14F-4D97-AF65-F5344CB8AC3E}">
        <p14:creationId xmlns:p14="http://schemas.microsoft.com/office/powerpoint/2010/main" val="1966671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569" y="685800"/>
            <a:ext cx="3493477" cy="5410200"/>
          </a:xfrm>
        </p:spPr>
        <p:txBody>
          <a:bodyPr/>
          <a:lstStyle/>
          <a:p>
            <a:pPr>
              <a:lnSpc>
                <a:spcPct val="150000"/>
              </a:lnSpc>
            </a:pPr>
            <a:r>
              <a:rPr lang="es-CO" b="1" dirty="0" smtClean="0"/>
              <a:t>Si en la familia conocemos los riesgos podemos evitarlos.</a:t>
            </a:r>
            <a:endParaRPr lang="es-CO" b="1" dirty="0"/>
          </a:p>
        </p:txBody>
      </p:sp>
      <p:pic>
        <p:nvPicPr>
          <p:cNvPr id="5" name="Imagen 4"/>
          <p:cNvPicPr>
            <a:picLocks noChangeAspect="1"/>
          </p:cNvPicPr>
          <p:nvPr/>
        </p:nvPicPr>
        <p:blipFill>
          <a:blip r:embed="rId2"/>
          <a:stretch>
            <a:fillRect/>
          </a:stretch>
        </p:blipFill>
        <p:spPr>
          <a:xfrm>
            <a:off x="4613632" y="295596"/>
            <a:ext cx="6607362" cy="6020296"/>
          </a:xfrm>
          <a:prstGeom prst="rect">
            <a:avLst/>
          </a:prstGeom>
        </p:spPr>
      </p:pic>
    </p:spTree>
    <p:extLst>
      <p:ext uri="{BB962C8B-B14F-4D97-AF65-F5344CB8AC3E}">
        <p14:creationId xmlns:p14="http://schemas.microsoft.com/office/powerpoint/2010/main" val="2772008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1737" y="1271114"/>
            <a:ext cx="7419703" cy="792817"/>
          </a:xfrm>
        </p:spPr>
        <p:txBody>
          <a:bodyPr>
            <a:normAutofit/>
          </a:bodyPr>
          <a:lstStyle/>
          <a:p>
            <a:pPr defTabSz="914400"/>
            <a:r>
              <a:rPr lang="es-ES" sz="1800" b="1" cap="none" dirty="0" smtClean="0">
                <a:solidFill>
                  <a:schemeClr val="bg2">
                    <a:lumMod val="50000"/>
                  </a:schemeClr>
                </a:solidFill>
                <a:latin typeface="+mn-lt"/>
                <a:ea typeface="+mn-ea"/>
                <a:cs typeface="+mn-cs"/>
                <a:hlinkClick r:id="rId3"/>
              </a:rPr>
              <a:t>https://www.youtube.com/watch?v=u84vuyo3ufw</a:t>
            </a:r>
            <a:endParaRPr lang="es-CO" sz="1800" b="1" cap="none" dirty="0">
              <a:solidFill>
                <a:schemeClr val="bg2">
                  <a:lumMod val="50000"/>
                </a:schemeClr>
              </a:solidFill>
              <a:latin typeface="+mn-lt"/>
              <a:ea typeface="+mn-ea"/>
              <a:cs typeface="+mn-cs"/>
            </a:endParaRPr>
          </a:p>
        </p:txBody>
      </p:sp>
      <p:pic>
        <p:nvPicPr>
          <p:cNvPr id="4" name="u84vuyO3ufw"/>
          <p:cNvPicPr>
            <a:picLocks noGrp="1" noRot="1" noChangeAspect="1"/>
          </p:cNvPicPr>
          <p:nvPr>
            <p:ph idx="1"/>
            <a:videoFile r:link="rId1"/>
          </p:nvPr>
        </p:nvPicPr>
        <p:blipFill>
          <a:blip r:embed="rId4"/>
          <a:stretch>
            <a:fillRect/>
          </a:stretch>
        </p:blipFill>
        <p:spPr>
          <a:xfrm>
            <a:off x="620713" y="1128713"/>
            <a:ext cx="2305050" cy="1296987"/>
          </a:xfrm>
          <a:prstGeom prst="rect">
            <a:avLst/>
          </a:prstGeom>
        </p:spPr>
      </p:pic>
      <p:pic>
        <p:nvPicPr>
          <p:cNvPr id="3" name="Imagen 2"/>
          <p:cNvPicPr>
            <a:picLocks noChangeAspect="1"/>
          </p:cNvPicPr>
          <p:nvPr/>
        </p:nvPicPr>
        <p:blipFill>
          <a:blip r:embed="rId5"/>
          <a:stretch>
            <a:fillRect/>
          </a:stretch>
        </p:blipFill>
        <p:spPr>
          <a:xfrm>
            <a:off x="620654" y="2734311"/>
            <a:ext cx="2305426" cy="1617366"/>
          </a:xfrm>
          <a:prstGeom prst="rect">
            <a:avLst/>
          </a:prstGeom>
        </p:spPr>
      </p:pic>
      <p:sp>
        <p:nvSpPr>
          <p:cNvPr id="5" name="Rectángulo 4"/>
          <p:cNvSpPr/>
          <p:nvPr/>
        </p:nvSpPr>
        <p:spPr>
          <a:xfrm>
            <a:off x="4101737" y="3385626"/>
            <a:ext cx="5872120" cy="369332"/>
          </a:xfrm>
          <a:prstGeom prst="rect">
            <a:avLst/>
          </a:prstGeom>
        </p:spPr>
        <p:txBody>
          <a:bodyPr wrap="none">
            <a:spAutoFit/>
          </a:bodyPr>
          <a:lstStyle/>
          <a:p>
            <a:r>
              <a:rPr lang="en-US" b="1" dirty="0">
                <a:solidFill>
                  <a:schemeClr val="bg2">
                    <a:lumMod val="50000"/>
                  </a:schemeClr>
                </a:solidFill>
              </a:rPr>
              <a:t>https://www.youtube.com/watch?v=sKPRxGXKEUE</a:t>
            </a:r>
          </a:p>
        </p:txBody>
      </p:sp>
      <p:pic>
        <p:nvPicPr>
          <p:cNvPr id="6" name="Imagen 5"/>
          <p:cNvPicPr>
            <a:picLocks noChangeAspect="1"/>
          </p:cNvPicPr>
          <p:nvPr/>
        </p:nvPicPr>
        <p:blipFill>
          <a:blip r:embed="rId6"/>
          <a:stretch>
            <a:fillRect/>
          </a:stretch>
        </p:blipFill>
        <p:spPr>
          <a:xfrm>
            <a:off x="620654" y="4808962"/>
            <a:ext cx="2305426" cy="1297198"/>
          </a:xfrm>
          <a:prstGeom prst="rect">
            <a:avLst/>
          </a:prstGeom>
        </p:spPr>
      </p:pic>
      <p:sp>
        <p:nvSpPr>
          <p:cNvPr id="7" name="Rectángulo 6"/>
          <p:cNvSpPr/>
          <p:nvPr/>
        </p:nvSpPr>
        <p:spPr>
          <a:xfrm>
            <a:off x="4101737" y="5134395"/>
            <a:ext cx="6096000" cy="646331"/>
          </a:xfrm>
          <a:prstGeom prst="rect">
            <a:avLst/>
          </a:prstGeom>
        </p:spPr>
        <p:txBody>
          <a:bodyPr>
            <a:spAutoFit/>
          </a:bodyPr>
          <a:lstStyle/>
          <a:p>
            <a:r>
              <a:rPr lang="en-US" dirty="0"/>
              <a:t/>
            </a:r>
            <a:br>
              <a:rPr lang="en-US" dirty="0"/>
            </a:br>
            <a:endParaRPr lang="en-US" dirty="0"/>
          </a:p>
        </p:txBody>
      </p:sp>
      <p:sp>
        <p:nvSpPr>
          <p:cNvPr id="8" name="Rectángulo 7"/>
          <p:cNvSpPr/>
          <p:nvPr/>
        </p:nvSpPr>
        <p:spPr>
          <a:xfrm>
            <a:off x="4101737" y="5088228"/>
            <a:ext cx="6096000" cy="369332"/>
          </a:xfrm>
          <a:prstGeom prst="rect">
            <a:avLst/>
          </a:prstGeom>
        </p:spPr>
        <p:txBody>
          <a:bodyPr>
            <a:spAutoFit/>
          </a:bodyPr>
          <a:lstStyle/>
          <a:p>
            <a:r>
              <a:rPr lang="en-US" b="1" dirty="0">
                <a:solidFill>
                  <a:schemeClr val="bg2">
                    <a:lumMod val="50000"/>
                  </a:schemeClr>
                </a:solidFill>
              </a:rPr>
              <a:t>https://</a:t>
            </a:r>
            <a:r>
              <a:rPr lang="en-US" b="1" dirty="0" smtClean="0">
                <a:solidFill>
                  <a:schemeClr val="bg2">
                    <a:lumMod val="50000"/>
                  </a:schemeClr>
                </a:solidFill>
              </a:rPr>
              <a:t>www.youtube.com/watch?v=NoJvP06sDr4</a:t>
            </a:r>
            <a:endParaRPr lang="en-US" b="1" dirty="0"/>
          </a:p>
        </p:txBody>
      </p:sp>
    </p:spTree>
    <p:extLst>
      <p:ext uri="{BB962C8B-B14F-4D97-AF65-F5344CB8AC3E}">
        <p14:creationId xmlns:p14="http://schemas.microsoft.com/office/powerpoint/2010/main" val="327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115" y="4422017"/>
            <a:ext cx="8534400" cy="1051319"/>
          </a:xfrm>
        </p:spPr>
        <p:txBody>
          <a:bodyPr>
            <a:normAutofit/>
          </a:bodyPr>
          <a:lstStyle/>
          <a:p>
            <a:pPr algn="ctr"/>
            <a:r>
              <a:rPr lang="es-ES" sz="4800" b="1" dirty="0" smtClean="0"/>
              <a:t>Reflexión en familia</a:t>
            </a:r>
            <a:endParaRPr lang="es-CO" sz="4800" b="1" dirty="0"/>
          </a:p>
        </p:txBody>
      </p:sp>
      <p:sp>
        <p:nvSpPr>
          <p:cNvPr id="3" name="Marcador de contenido 2"/>
          <p:cNvSpPr>
            <a:spLocks noGrp="1"/>
          </p:cNvSpPr>
          <p:nvPr>
            <p:ph idx="1"/>
          </p:nvPr>
        </p:nvSpPr>
        <p:spPr>
          <a:xfrm>
            <a:off x="684212" y="862149"/>
            <a:ext cx="10898188" cy="3438918"/>
          </a:xfrm>
        </p:spPr>
        <p:txBody>
          <a:bodyPr>
            <a:normAutofit lnSpcReduction="10000"/>
          </a:bodyPr>
          <a:lstStyle/>
          <a:p>
            <a:pPr marL="0" lvl="0" indent="0" algn="just">
              <a:buNone/>
            </a:pPr>
            <a:r>
              <a:rPr lang="es-ES" sz="3600" b="1" dirty="0" smtClean="0">
                <a:solidFill>
                  <a:schemeClr val="tx1"/>
                </a:solidFill>
              </a:rPr>
              <a:t>1. ¿Qué acciones en tu familia se deben hacer para proteger a nuestros NNA conectados al internet?</a:t>
            </a:r>
            <a:endParaRPr lang="es-CO" sz="3600" b="1" dirty="0" smtClean="0">
              <a:solidFill>
                <a:schemeClr val="tx1"/>
              </a:solidFill>
            </a:endParaRPr>
          </a:p>
          <a:p>
            <a:pPr marL="0" lvl="0" indent="0" algn="just">
              <a:buNone/>
            </a:pPr>
            <a:r>
              <a:rPr lang="es-ES" sz="3600" b="1" dirty="0" smtClean="0">
                <a:solidFill>
                  <a:schemeClr val="tx1"/>
                </a:solidFill>
              </a:rPr>
              <a:t>2.¿Desde ahora qué </a:t>
            </a:r>
            <a:r>
              <a:rPr lang="es-ES" sz="3600" b="1" dirty="0">
                <a:solidFill>
                  <a:schemeClr val="tx1"/>
                </a:solidFill>
              </a:rPr>
              <a:t>compromiso </a:t>
            </a:r>
            <a:r>
              <a:rPr lang="es-ES" sz="3600" b="1" dirty="0" smtClean="0">
                <a:solidFill>
                  <a:schemeClr val="tx1"/>
                </a:solidFill>
              </a:rPr>
              <a:t>pueden </a:t>
            </a:r>
            <a:r>
              <a:rPr lang="es-ES" sz="3600" b="1" dirty="0">
                <a:solidFill>
                  <a:schemeClr val="tx1"/>
                </a:solidFill>
              </a:rPr>
              <a:t>hacer para </a:t>
            </a:r>
            <a:r>
              <a:rPr lang="es-ES" sz="3600" b="1" dirty="0" smtClean="0">
                <a:solidFill>
                  <a:schemeClr val="tx1"/>
                </a:solidFill>
              </a:rPr>
              <a:t>disminuir los riesgos </a:t>
            </a:r>
            <a:r>
              <a:rPr lang="es-ES" sz="3600" b="1" dirty="0">
                <a:solidFill>
                  <a:schemeClr val="tx1"/>
                </a:solidFill>
              </a:rPr>
              <a:t>cuando </a:t>
            </a:r>
            <a:r>
              <a:rPr lang="es-ES" sz="3600" b="1" dirty="0" smtClean="0">
                <a:solidFill>
                  <a:schemeClr val="tx1"/>
                </a:solidFill>
              </a:rPr>
              <a:t>tengan </a:t>
            </a:r>
            <a:r>
              <a:rPr lang="es-ES" sz="3600" b="1" dirty="0">
                <a:solidFill>
                  <a:schemeClr val="tx1"/>
                </a:solidFill>
              </a:rPr>
              <a:t>que usar internet?</a:t>
            </a:r>
            <a:endParaRPr lang="es-CO" sz="3600" b="1" dirty="0">
              <a:solidFill>
                <a:schemeClr val="tx1"/>
              </a:solidFill>
            </a:endParaRPr>
          </a:p>
          <a:p>
            <a:pPr algn="just">
              <a:lnSpc>
                <a:spcPct val="150000"/>
              </a:lnSpc>
            </a:pPr>
            <a:endParaRPr lang="es-CO" sz="2400" b="1" dirty="0">
              <a:solidFill>
                <a:schemeClr val="tx1"/>
              </a:solidFill>
            </a:endParaRPr>
          </a:p>
        </p:txBody>
      </p:sp>
    </p:spTree>
    <p:extLst>
      <p:ext uri="{BB962C8B-B14F-4D97-AF65-F5344CB8AC3E}">
        <p14:creationId xmlns:p14="http://schemas.microsoft.com/office/powerpoint/2010/main" val="2109831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2669" y="4408954"/>
            <a:ext cx="8534400" cy="1507067"/>
          </a:xfrm>
        </p:spPr>
        <p:txBody>
          <a:bodyPr>
            <a:normAutofit fontScale="90000"/>
          </a:bodyPr>
          <a:lstStyle/>
          <a:p>
            <a:pPr algn="ctr"/>
            <a:r>
              <a:rPr lang="es-CO" dirty="0" smtClean="0"/>
              <a:t>Vínculos de ayuda cuando se presentan situaciones de riesgo en internet</a:t>
            </a:r>
            <a:endParaRPr lang="es-CO" dirty="0"/>
          </a:p>
        </p:txBody>
      </p:sp>
      <p:sp>
        <p:nvSpPr>
          <p:cNvPr id="3" name="Marcador de contenido 2"/>
          <p:cNvSpPr>
            <a:spLocks noGrp="1"/>
          </p:cNvSpPr>
          <p:nvPr>
            <p:ph idx="1"/>
          </p:nvPr>
        </p:nvSpPr>
        <p:spPr>
          <a:xfrm>
            <a:off x="174760" y="711923"/>
            <a:ext cx="4671560" cy="1965962"/>
          </a:xfrm>
        </p:spPr>
        <p:txBody>
          <a:bodyPr>
            <a:normAutofit/>
          </a:bodyPr>
          <a:lstStyle/>
          <a:p>
            <a:pPr algn="ctr"/>
            <a:r>
              <a:rPr lang="es-CO" sz="2400" dirty="0" smtClean="0">
                <a:latin typeface="Arial" panose="020B0604020202020204" pitchFamily="34" charset="0"/>
                <a:cs typeface="Arial" panose="020B0604020202020204" pitchFamily="34" charset="0"/>
                <a:hlinkClick r:id="rId2"/>
              </a:rPr>
              <a:t>https://</a:t>
            </a:r>
            <a:r>
              <a:rPr lang="es-CO" sz="2400" dirty="0">
                <a:latin typeface="Arial" panose="020B0604020202020204" pitchFamily="34" charset="0"/>
                <a:cs typeface="Arial" panose="020B0604020202020204" pitchFamily="34" charset="0"/>
                <a:hlinkClick r:id="rId2"/>
              </a:rPr>
              <a:t>caivirtual.policia.gov.co</a:t>
            </a:r>
            <a:r>
              <a:rPr lang="es-CO" sz="2400" dirty="0" smtClean="0">
                <a:latin typeface="Arial" panose="020B0604020202020204" pitchFamily="34" charset="0"/>
                <a:cs typeface="Arial" panose="020B0604020202020204" pitchFamily="34" charset="0"/>
                <a:hlinkClick r:id="rId2"/>
              </a:rPr>
              <a:t>/</a:t>
            </a:r>
            <a:endParaRPr lang="es-CO" sz="2400" dirty="0" smtClean="0">
              <a:latin typeface="Arial" panose="020B0604020202020204" pitchFamily="34" charset="0"/>
              <a:cs typeface="Arial" panose="020B0604020202020204" pitchFamily="34" charset="0"/>
            </a:endParaRPr>
          </a:p>
          <a:p>
            <a:pPr lvl="3" algn="ctr"/>
            <a:r>
              <a:rPr lang="es-CO" sz="2400" dirty="0" smtClean="0">
                <a:latin typeface="Arial" panose="020B0604020202020204" pitchFamily="34" charset="0"/>
                <a:cs typeface="Arial" panose="020B0604020202020204" pitchFamily="34" charset="0"/>
                <a:hlinkClick r:id="rId3"/>
              </a:rPr>
              <a:t>https</a:t>
            </a:r>
            <a:r>
              <a:rPr lang="es-CO" sz="2400" dirty="0">
                <a:latin typeface="Arial" panose="020B0604020202020204" pitchFamily="34" charset="0"/>
                <a:cs typeface="Arial" panose="020B0604020202020204" pitchFamily="34" charset="0"/>
                <a:hlinkClick r:id="rId3"/>
              </a:rPr>
              <a:t>://teprotejo.org</a:t>
            </a:r>
            <a:r>
              <a:rPr lang="es-CO" sz="2400" dirty="0" smtClean="0">
                <a:latin typeface="Arial" panose="020B0604020202020204" pitchFamily="34" charset="0"/>
                <a:cs typeface="Arial" panose="020B0604020202020204" pitchFamily="34" charset="0"/>
                <a:hlinkClick r:id="rId3"/>
              </a:rPr>
              <a:t>/</a:t>
            </a:r>
            <a:endParaRPr lang="es-CO" sz="2400" dirty="0" smtClean="0">
              <a:latin typeface="Arial" panose="020B0604020202020204" pitchFamily="34" charset="0"/>
              <a:cs typeface="Arial" panose="020B0604020202020204" pitchFamily="34" charset="0"/>
            </a:endParaRPr>
          </a:p>
          <a:p>
            <a:pPr algn="ctr"/>
            <a:r>
              <a:rPr lang="es-CO" sz="2400" dirty="0" smtClean="0">
                <a:latin typeface="Arial" panose="020B0604020202020204" pitchFamily="34" charset="0"/>
                <a:cs typeface="Arial" panose="020B0604020202020204" pitchFamily="34" charset="0"/>
              </a:rPr>
              <a:t>https</a:t>
            </a:r>
            <a:r>
              <a:rPr lang="es-CO" sz="2400" dirty="0">
                <a:latin typeface="Arial" panose="020B0604020202020204" pitchFamily="34" charset="0"/>
                <a:cs typeface="Arial" panose="020B0604020202020204" pitchFamily="34" charset="0"/>
              </a:rPr>
              <a:t>://www.enticconfio.gov.co/</a:t>
            </a:r>
          </a:p>
        </p:txBody>
      </p:sp>
      <p:pic>
        <p:nvPicPr>
          <p:cNvPr id="4" name="Imagen 3"/>
          <p:cNvPicPr>
            <a:picLocks noChangeAspect="1"/>
          </p:cNvPicPr>
          <p:nvPr/>
        </p:nvPicPr>
        <p:blipFill rotWithShape="1">
          <a:blip r:embed="rId4"/>
          <a:srcRect l="27142" t="23125" r="27076" b="29732"/>
          <a:stretch/>
        </p:blipFill>
        <p:spPr>
          <a:xfrm>
            <a:off x="5264331" y="551936"/>
            <a:ext cx="6296565" cy="3719617"/>
          </a:xfrm>
          <a:prstGeom prst="rect">
            <a:avLst/>
          </a:prstGeom>
        </p:spPr>
      </p:pic>
    </p:spTree>
    <p:extLst>
      <p:ext uri="{BB962C8B-B14F-4D97-AF65-F5344CB8AC3E}">
        <p14:creationId xmlns:p14="http://schemas.microsoft.com/office/powerpoint/2010/main" val="2102882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0426" y="0"/>
            <a:ext cx="10991973" cy="4777154"/>
          </a:xfrm>
        </p:spPr>
        <p:txBody>
          <a:bodyPr>
            <a:normAutofit/>
          </a:bodyPr>
          <a:lstStyle/>
          <a:p>
            <a:pPr algn="just"/>
            <a:r>
              <a:rPr lang="es-ES" sz="2800" dirty="0"/>
              <a:t>Las nuevas tecnologías y el internet son indispensables en estos momentos, en cuanto la crisis sanitaria pueda controlarse en el mundo. Las clases, los amigos, la familia y un montón de situaciones más se están estableciendo por internet en estos momentos, lo que puede ser bueno cuando se le da un manejo apropiado. Sin embargo, existen riesgos cuando navegamos por la web, tanto para los adultos y aún más para los niños. </a:t>
            </a:r>
            <a:endParaRPr lang="es-CO" sz="2800" b="1" dirty="0"/>
          </a:p>
          <a:p>
            <a:endParaRPr lang="es-CO" sz="2800" dirty="0"/>
          </a:p>
        </p:txBody>
      </p:sp>
      <p:pic>
        <p:nvPicPr>
          <p:cNvPr id="4" name="Imagen 3"/>
          <p:cNvPicPr>
            <a:picLocks noChangeAspect="1"/>
          </p:cNvPicPr>
          <p:nvPr/>
        </p:nvPicPr>
        <p:blipFill>
          <a:blip r:embed="rId2"/>
          <a:stretch>
            <a:fillRect/>
          </a:stretch>
        </p:blipFill>
        <p:spPr>
          <a:xfrm>
            <a:off x="3381312" y="3934191"/>
            <a:ext cx="4590380" cy="2860906"/>
          </a:xfrm>
          <a:prstGeom prst="rect">
            <a:avLst/>
          </a:prstGeom>
        </p:spPr>
      </p:pic>
    </p:spTree>
    <p:extLst>
      <p:ext uri="{BB962C8B-B14F-4D97-AF65-F5344CB8AC3E}">
        <p14:creationId xmlns:p14="http://schemas.microsoft.com/office/powerpoint/2010/main" val="373492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765" y="3983095"/>
            <a:ext cx="4167131" cy="2041749"/>
          </a:xfrm>
        </p:spPr>
        <p:txBody>
          <a:bodyPr>
            <a:normAutofit fontScale="90000"/>
          </a:bodyPr>
          <a:lstStyle/>
          <a:p>
            <a:pPr lvl="0"/>
            <a:r>
              <a:rPr lang="es-ES" b="1" dirty="0">
                <a:solidFill>
                  <a:schemeClr val="tx1">
                    <a:lumMod val="95000"/>
                  </a:schemeClr>
                </a:solidFill>
              </a:rPr>
              <a:t>¿Qué situaciones pueden ser peligrosas en internet para los niños</a:t>
            </a:r>
            <a:r>
              <a:rPr lang="es-ES" b="1" dirty="0" smtClean="0">
                <a:solidFill>
                  <a:schemeClr val="tx1">
                    <a:lumMod val="95000"/>
                  </a:schemeClr>
                </a:solidFill>
              </a:rPr>
              <a:t>?</a:t>
            </a:r>
            <a:r>
              <a:rPr lang="es-CO" b="1" dirty="0">
                <a:solidFill>
                  <a:schemeClr val="bg2"/>
                </a:solidFill>
              </a:rPr>
              <a:t/>
            </a:r>
            <a:br>
              <a:rPr lang="es-CO" b="1" dirty="0">
                <a:solidFill>
                  <a:schemeClr val="bg2"/>
                </a:solidFill>
              </a:rPr>
            </a:br>
            <a:endParaRPr lang="es-CO" b="1" dirty="0">
              <a:solidFill>
                <a:schemeClr val="bg2"/>
              </a:solidFill>
            </a:endParaRPr>
          </a:p>
        </p:txBody>
      </p:sp>
      <p:pic>
        <p:nvPicPr>
          <p:cNvPr id="3" name="Imagen 2"/>
          <p:cNvPicPr>
            <a:picLocks noChangeAspect="1"/>
          </p:cNvPicPr>
          <p:nvPr/>
        </p:nvPicPr>
        <p:blipFill>
          <a:blip r:embed="rId2"/>
          <a:stretch>
            <a:fillRect/>
          </a:stretch>
        </p:blipFill>
        <p:spPr>
          <a:xfrm rot="21111495">
            <a:off x="434459" y="533853"/>
            <a:ext cx="3452360" cy="2289065"/>
          </a:xfrm>
          <a:prstGeom prst="rect">
            <a:avLst/>
          </a:prstGeom>
        </p:spPr>
      </p:pic>
      <p:pic>
        <p:nvPicPr>
          <p:cNvPr id="4" name="Imagen 3"/>
          <p:cNvPicPr>
            <a:picLocks noChangeAspect="1"/>
          </p:cNvPicPr>
          <p:nvPr/>
        </p:nvPicPr>
        <p:blipFill>
          <a:blip r:embed="rId3"/>
          <a:stretch>
            <a:fillRect/>
          </a:stretch>
        </p:blipFill>
        <p:spPr>
          <a:xfrm rot="20959890">
            <a:off x="4730261" y="3062652"/>
            <a:ext cx="2997140" cy="1678398"/>
          </a:xfrm>
          <a:prstGeom prst="rect">
            <a:avLst/>
          </a:prstGeom>
        </p:spPr>
      </p:pic>
      <p:pic>
        <p:nvPicPr>
          <p:cNvPr id="6" name="Imagen 5"/>
          <p:cNvPicPr>
            <a:picLocks noChangeAspect="1"/>
          </p:cNvPicPr>
          <p:nvPr/>
        </p:nvPicPr>
        <p:blipFill>
          <a:blip r:embed="rId4"/>
          <a:stretch>
            <a:fillRect/>
          </a:stretch>
        </p:blipFill>
        <p:spPr>
          <a:xfrm rot="654202">
            <a:off x="4570659" y="582538"/>
            <a:ext cx="3156741" cy="1876688"/>
          </a:xfrm>
          <a:prstGeom prst="rect">
            <a:avLst/>
          </a:prstGeom>
        </p:spPr>
      </p:pic>
      <p:pic>
        <p:nvPicPr>
          <p:cNvPr id="7" name="Imagen 6"/>
          <p:cNvPicPr>
            <a:picLocks noChangeAspect="1"/>
          </p:cNvPicPr>
          <p:nvPr/>
        </p:nvPicPr>
        <p:blipFill>
          <a:blip r:embed="rId5"/>
          <a:stretch>
            <a:fillRect/>
          </a:stretch>
        </p:blipFill>
        <p:spPr>
          <a:xfrm>
            <a:off x="8445691" y="2491209"/>
            <a:ext cx="2800350" cy="1628775"/>
          </a:xfrm>
          <a:prstGeom prst="rect">
            <a:avLst/>
          </a:prstGeom>
        </p:spPr>
      </p:pic>
      <p:pic>
        <p:nvPicPr>
          <p:cNvPr id="8" name="Imagen 7"/>
          <p:cNvPicPr>
            <a:picLocks noChangeAspect="1"/>
          </p:cNvPicPr>
          <p:nvPr/>
        </p:nvPicPr>
        <p:blipFill>
          <a:blip r:embed="rId6"/>
          <a:stretch>
            <a:fillRect/>
          </a:stretch>
        </p:blipFill>
        <p:spPr>
          <a:xfrm rot="563334">
            <a:off x="9176420" y="461564"/>
            <a:ext cx="2486451" cy="1654620"/>
          </a:xfrm>
          <a:prstGeom prst="rect">
            <a:avLst/>
          </a:prstGeom>
        </p:spPr>
      </p:pic>
      <p:pic>
        <p:nvPicPr>
          <p:cNvPr id="9" name="Imagen 8"/>
          <p:cNvPicPr>
            <a:picLocks noChangeAspect="1"/>
          </p:cNvPicPr>
          <p:nvPr/>
        </p:nvPicPr>
        <p:blipFill>
          <a:blip r:embed="rId7"/>
          <a:stretch>
            <a:fillRect/>
          </a:stretch>
        </p:blipFill>
        <p:spPr>
          <a:xfrm rot="891156">
            <a:off x="8966870" y="4697669"/>
            <a:ext cx="2318182" cy="1298182"/>
          </a:xfrm>
          <a:prstGeom prst="rect">
            <a:avLst/>
          </a:prstGeom>
        </p:spPr>
      </p:pic>
    </p:spTree>
    <p:extLst>
      <p:ext uri="{BB962C8B-B14F-4D97-AF65-F5344CB8AC3E}">
        <p14:creationId xmlns:p14="http://schemas.microsoft.com/office/powerpoint/2010/main" val="1304461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3" y="940526"/>
            <a:ext cx="10058400" cy="2488474"/>
          </a:xfrm>
        </p:spPr>
        <p:txBody>
          <a:bodyPr>
            <a:noAutofit/>
          </a:bodyPr>
          <a:lstStyle/>
          <a:p>
            <a:pPr marL="342900" indent="-342900" algn="just">
              <a:buFont typeface="Wingdings" panose="05000000000000000000" pitchFamily="2" charset="2"/>
              <a:buChar char="v"/>
            </a:pPr>
            <a:r>
              <a:rPr lang="es-ES" sz="2400" b="1" dirty="0">
                <a:solidFill>
                  <a:schemeClr val="tx1">
                    <a:lumMod val="95000"/>
                  </a:schemeClr>
                </a:solidFill>
              </a:rPr>
              <a:t>Contenido </a:t>
            </a:r>
            <a:r>
              <a:rPr lang="es-ES" sz="2400" b="1" dirty="0" smtClean="0">
                <a:solidFill>
                  <a:schemeClr val="tx1">
                    <a:lumMod val="95000"/>
                  </a:schemeClr>
                </a:solidFill>
              </a:rPr>
              <a:t>inapropiado:</a:t>
            </a:r>
            <a:r>
              <a:rPr lang="es-ES" sz="2400" dirty="0">
                <a:solidFill>
                  <a:schemeClr val="tx1">
                    <a:lumMod val="95000"/>
                  </a:schemeClr>
                </a:solidFill>
              </a:rPr>
              <a:t> Uno de los peligros más comunes cuando un menor navega por Internet es que acceda a material que no es adecuado para su edad, ya sea de carácter sexual, violento o relacionado con temas como las drogas, las armas, los juegos de azar etc. Los niños pueden toparse con este tipo de estos contenidos mientras buscan información, juegan o ven </a:t>
            </a:r>
            <a:r>
              <a:rPr lang="es-ES" sz="2400" dirty="0" smtClean="0">
                <a:solidFill>
                  <a:schemeClr val="tx1">
                    <a:lumMod val="95000"/>
                  </a:schemeClr>
                </a:solidFill>
              </a:rPr>
              <a:t>un video.</a:t>
            </a:r>
            <a:endParaRPr lang="es-CO" sz="2400" dirty="0">
              <a:solidFill>
                <a:schemeClr val="tx1">
                  <a:lumMod val="95000"/>
                </a:schemeClr>
              </a:solidFill>
            </a:endParaRPr>
          </a:p>
        </p:txBody>
      </p:sp>
      <p:pic>
        <p:nvPicPr>
          <p:cNvPr id="5" name="Imagen 4"/>
          <p:cNvPicPr>
            <a:picLocks noChangeAspect="1"/>
          </p:cNvPicPr>
          <p:nvPr/>
        </p:nvPicPr>
        <p:blipFill>
          <a:blip r:embed="rId2"/>
          <a:stretch>
            <a:fillRect/>
          </a:stretch>
        </p:blipFill>
        <p:spPr>
          <a:xfrm rot="512385">
            <a:off x="5103880" y="4023241"/>
            <a:ext cx="4450254" cy="2256865"/>
          </a:xfrm>
          <a:prstGeom prst="rect">
            <a:avLst/>
          </a:prstGeom>
        </p:spPr>
      </p:pic>
    </p:spTree>
    <p:extLst>
      <p:ext uri="{BB962C8B-B14F-4D97-AF65-F5344CB8AC3E}">
        <p14:creationId xmlns:p14="http://schemas.microsoft.com/office/powerpoint/2010/main" val="97199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42900" indent="-342900" algn="just">
              <a:buFont typeface="Wingdings" panose="05000000000000000000" pitchFamily="2" charset="2"/>
              <a:buChar char="v"/>
            </a:pPr>
            <a:r>
              <a:rPr lang="es-ES" sz="2400" b="1" dirty="0">
                <a:solidFill>
                  <a:schemeClr val="tx1">
                    <a:lumMod val="95000"/>
                  </a:schemeClr>
                </a:solidFill>
              </a:rPr>
              <a:t>Ciberacoso: </a:t>
            </a:r>
            <a:r>
              <a:rPr lang="es-ES" sz="2400" dirty="0">
                <a:solidFill>
                  <a:schemeClr val="tx1">
                    <a:lumMod val="95000"/>
                  </a:schemeClr>
                </a:solidFill>
              </a:rPr>
              <a:t>EL acceso de los niños y adolescentes a ordenadores, móviles y tabletas con conexión a Internet facilita las agresiones en cualquier momento y lugar y, además, con mayor posibilidad de anonimato. Este tipo de acoso se realiza a través de mensajes de texto o correos electrónicos, imágenes, videos y otras publicaciones ofensivas en redes </a:t>
            </a:r>
            <a:r>
              <a:rPr lang="es-ES" sz="2400" dirty="0" smtClean="0">
                <a:solidFill>
                  <a:schemeClr val="tx1">
                    <a:lumMod val="95000"/>
                  </a:schemeClr>
                </a:solidFill>
              </a:rPr>
              <a:t>sociales.</a:t>
            </a:r>
            <a:r>
              <a:rPr lang="es-CO" sz="2400" b="1" dirty="0">
                <a:solidFill>
                  <a:schemeClr val="tx1">
                    <a:lumMod val="95000"/>
                  </a:schemeClr>
                </a:solidFill>
              </a:rPr>
              <a:t/>
            </a:r>
            <a:br>
              <a:rPr lang="es-CO" sz="2400" b="1" dirty="0">
                <a:solidFill>
                  <a:schemeClr val="tx1">
                    <a:lumMod val="95000"/>
                  </a:schemeClr>
                </a:solidFill>
              </a:rPr>
            </a:br>
            <a:endParaRPr lang="es-CO" sz="2400" dirty="0">
              <a:solidFill>
                <a:schemeClr val="tx1">
                  <a:lumMod val="95000"/>
                </a:schemeClr>
              </a:solidFill>
            </a:endParaRPr>
          </a:p>
        </p:txBody>
      </p:sp>
      <p:pic>
        <p:nvPicPr>
          <p:cNvPr id="5" name="Imagen 4"/>
          <p:cNvPicPr>
            <a:picLocks noChangeAspect="1"/>
          </p:cNvPicPr>
          <p:nvPr/>
        </p:nvPicPr>
        <p:blipFill>
          <a:blip r:embed="rId2"/>
          <a:stretch>
            <a:fillRect/>
          </a:stretch>
        </p:blipFill>
        <p:spPr>
          <a:xfrm>
            <a:off x="2271345" y="3294184"/>
            <a:ext cx="5981701" cy="3349753"/>
          </a:xfrm>
          <a:prstGeom prst="rect">
            <a:avLst/>
          </a:prstGeom>
        </p:spPr>
      </p:pic>
    </p:spTree>
    <p:extLst>
      <p:ext uri="{BB962C8B-B14F-4D97-AF65-F5344CB8AC3E}">
        <p14:creationId xmlns:p14="http://schemas.microsoft.com/office/powerpoint/2010/main" val="11409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42900" indent="-342900" algn="just">
              <a:buFont typeface="Wingdings" panose="05000000000000000000" pitchFamily="2" charset="2"/>
              <a:buChar char="v"/>
            </a:pPr>
            <a:r>
              <a:rPr lang="es-ES" sz="2400" b="1" dirty="0">
                <a:solidFill>
                  <a:schemeClr val="tx1">
                    <a:lumMod val="95000"/>
                  </a:schemeClr>
                </a:solidFill>
              </a:rPr>
              <a:t>Sexting:</a:t>
            </a:r>
            <a:r>
              <a:rPr lang="es-ES" sz="2400" b="1" i="1" dirty="0">
                <a:solidFill>
                  <a:schemeClr val="tx1">
                    <a:lumMod val="95000"/>
                  </a:schemeClr>
                </a:solidFill>
              </a:rPr>
              <a:t> </a:t>
            </a:r>
            <a:r>
              <a:rPr lang="es-ES" sz="2400" dirty="0">
                <a:solidFill>
                  <a:schemeClr val="tx1">
                    <a:lumMod val="95000"/>
                  </a:schemeClr>
                </a:solidFill>
              </a:rPr>
              <a:t>Se produce cuando se envían fotografías, audios o videos de carácter sexual, generalmente a través del teléfono móvil. En este caso, lo esencial para la prevención es concienciar a los adolescentes de la importancia de no enviar nunca este tipo de contenidos, incluso aunque el destinatario sea una persona de confianza, ya que nunca pueden estar seguros del uso que se dará a la información.</a:t>
            </a:r>
            <a:r>
              <a:rPr lang="es-CO" sz="2400" b="1" dirty="0">
                <a:solidFill>
                  <a:schemeClr val="tx1">
                    <a:lumMod val="95000"/>
                  </a:schemeClr>
                </a:solidFill>
              </a:rPr>
              <a:t/>
            </a:r>
            <a:br>
              <a:rPr lang="es-CO" sz="2400" b="1" dirty="0">
                <a:solidFill>
                  <a:schemeClr val="tx1">
                    <a:lumMod val="95000"/>
                  </a:schemeClr>
                </a:solidFill>
              </a:rPr>
            </a:br>
            <a:endParaRPr lang="es-CO" sz="2400" dirty="0">
              <a:solidFill>
                <a:schemeClr val="tx1">
                  <a:lumMod val="95000"/>
                </a:schemeClr>
              </a:solidFill>
            </a:endParaRPr>
          </a:p>
        </p:txBody>
      </p:sp>
      <p:pic>
        <p:nvPicPr>
          <p:cNvPr id="6" name="Imagen 5"/>
          <p:cNvPicPr>
            <a:picLocks noChangeAspect="1"/>
          </p:cNvPicPr>
          <p:nvPr/>
        </p:nvPicPr>
        <p:blipFill>
          <a:blip r:embed="rId2"/>
          <a:stretch>
            <a:fillRect/>
          </a:stretch>
        </p:blipFill>
        <p:spPr>
          <a:xfrm rot="1201047">
            <a:off x="5313683" y="4642558"/>
            <a:ext cx="3726553" cy="2215442"/>
          </a:xfrm>
          <a:prstGeom prst="rect">
            <a:avLst/>
          </a:prstGeom>
        </p:spPr>
      </p:pic>
    </p:spTree>
    <p:extLst>
      <p:ext uri="{BB962C8B-B14F-4D97-AF65-F5344CB8AC3E}">
        <p14:creationId xmlns:p14="http://schemas.microsoft.com/office/powerpoint/2010/main" val="3598821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42900" indent="-342900" algn="just">
              <a:buFont typeface="Wingdings" panose="05000000000000000000" pitchFamily="2" charset="2"/>
              <a:buChar char="v"/>
            </a:pPr>
            <a:r>
              <a:rPr lang="es-ES" sz="2400" b="1" dirty="0" err="1" smtClean="0">
                <a:solidFill>
                  <a:schemeClr val="bg2"/>
                </a:solidFill>
              </a:rPr>
              <a:t>Grooming</a:t>
            </a:r>
            <a:r>
              <a:rPr lang="es-ES" sz="2400" b="1" dirty="0" smtClean="0">
                <a:solidFill>
                  <a:schemeClr val="bg2"/>
                </a:solidFill>
              </a:rPr>
              <a:t>:</a:t>
            </a:r>
            <a:r>
              <a:rPr lang="es-ES" sz="2400" dirty="0">
                <a:solidFill>
                  <a:schemeClr val="bg2"/>
                </a:solidFill>
              </a:rPr>
              <a:t> Este término se refiere a las prácticas </a:t>
            </a:r>
            <a:r>
              <a:rPr lang="es-ES" sz="2400" i="1" dirty="0">
                <a:solidFill>
                  <a:schemeClr val="bg2"/>
                </a:solidFill>
              </a:rPr>
              <a:t>online</a:t>
            </a:r>
            <a:r>
              <a:rPr lang="es-ES" sz="2400" dirty="0">
                <a:solidFill>
                  <a:schemeClr val="bg2"/>
                </a:solidFill>
              </a:rPr>
              <a:t> de adultos que tratan de ganarse la confianza de los menores con el fin de conseguir imágenes de carácter sexual, acosarles e, incluso, explotarles sexualmente. Guarda una estrecha relación con la pornografía infantil y la pederastia en Internet.</a:t>
            </a:r>
            <a:r>
              <a:rPr lang="es-CO" sz="2400" b="1" dirty="0">
                <a:solidFill>
                  <a:schemeClr val="bg2"/>
                </a:solidFill>
              </a:rPr>
              <a:t/>
            </a:r>
            <a:br>
              <a:rPr lang="es-CO" sz="2400" b="1" dirty="0">
                <a:solidFill>
                  <a:schemeClr val="bg2"/>
                </a:solidFill>
              </a:rPr>
            </a:br>
            <a:endParaRPr lang="es-CO" sz="2400" dirty="0">
              <a:solidFill>
                <a:schemeClr val="bg2"/>
              </a:solidFill>
            </a:endParaRPr>
          </a:p>
        </p:txBody>
      </p:sp>
      <p:pic>
        <p:nvPicPr>
          <p:cNvPr id="5" name="Imagen 4"/>
          <p:cNvPicPr>
            <a:picLocks noChangeAspect="1"/>
          </p:cNvPicPr>
          <p:nvPr/>
        </p:nvPicPr>
        <p:blipFill>
          <a:blip r:embed="rId2"/>
          <a:stretch>
            <a:fillRect/>
          </a:stretch>
        </p:blipFill>
        <p:spPr>
          <a:xfrm>
            <a:off x="2579077" y="3429000"/>
            <a:ext cx="5690821" cy="3309967"/>
          </a:xfrm>
          <a:prstGeom prst="rect">
            <a:avLst/>
          </a:prstGeom>
        </p:spPr>
      </p:pic>
    </p:spTree>
    <p:extLst>
      <p:ext uri="{BB962C8B-B14F-4D97-AF65-F5344CB8AC3E}">
        <p14:creationId xmlns:p14="http://schemas.microsoft.com/office/powerpoint/2010/main" val="285640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3" y="586154"/>
            <a:ext cx="10058400" cy="2842845"/>
          </a:xfrm>
        </p:spPr>
        <p:txBody>
          <a:bodyPr>
            <a:noAutofit/>
          </a:bodyPr>
          <a:lstStyle/>
          <a:p>
            <a:pPr marL="342900" indent="-342900" algn="just">
              <a:buFont typeface="Wingdings" panose="05000000000000000000" pitchFamily="2" charset="2"/>
              <a:buChar char="v"/>
            </a:pPr>
            <a:r>
              <a:rPr lang="es-ES" sz="2400" b="1" dirty="0">
                <a:solidFill>
                  <a:schemeClr val="bg2"/>
                </a:solidFill>
              </a:rPr>
              <a:t>Revelación de </a:t>
            </a:r>
            <a:r>
              <a:rPr lang="es-ES" sz="2400" b="1" dirty="0" smtClean="0">
                <a:solidFill>
                  <a:schemeClr val="bg2"/>
                </a:solidFill>
              </a:rPr>
              <a:t>información:</a:t>
            </a:r>
            <a:r>
              <a:rPr lang="es-ES" sz="2400" b="1" dirty="0">
                <a:solidFill>
                  <a:schemeClr val="bg2"/>
                </a:solidFill>
              </a:rPr>
              <a:t> </a:t>
            </a:r>
            <a:r>
              <a:rPr lang="es-ES" sz="2400" dirty="0">
                <a:solidFill>
                  <a:schemeClr val="bg2"/>
                </a:solidFill>
              </a:rPr>
              <a:t>Ya sea de forma consciente, en una conversación de chat o en una red social, o inconsciente, a través de engaños (estafas, falsas ofertas, sorteos o regalos), tu hijo puede revelar sus datos personales </a:t>
            </a:r>
            <a:r>
              <a:rPr lang="es-ES" sz="2400" i="1" dirty="0">
                <a:solidFill>
                  <a:schemeClr val="bg2"/>
                </a:solidFill>
              </a:rPr>
              <a:t>online</a:t>
            </a:r>
            <a:r>
              <a:rPr lang="es-ES" sz="2400" dirty="0">
                <a:solidFill>
                  <a:schemeClr val="bg2"/>
                </a:solidFill>
              </a:rPr>
              <a:t> sin darse cuenta del peligro que supone</a:t>
            </a:r>
            <a:r>
              <a:rPr lang="es-ES" sz="2400" dirty="0" smtClean="0">
                <a:solidFill>
                  <a:schemeClr val="bg2"/>
                </a:solidFill>
              </a:rPr>
              <a:t>. </a:t>
            </a:r>
            <a:endParaRPr lang="es-CO" sz="2400" dirty="0">
              <a:solidFill>
                <a:schemeClr val="bg2"/>
              </a:solidFill>
            </a:endParaRPr>
          </a:p>
        </p:txBody>
      </p:sp>
      <p:pic>
        <p:nvPicPr>
          <p:cNvPr id="5" name="Imagen 4"/>
          <p:cNvPicPr>
            <a:picLocks noChangeAspect="1"/>
          </p:cNvPicPr>
          <p:nvPr/>
        </p:nvPicPr>
        <p:blipFill>
          <a:blip r:embed="rId2"/>
          <a:stretch>
            <a:fillRect/>
          </a:stretch>
        </p:blipFill>
        <p:spPr>
          <a:xfrm rot="1472516">
            <a:off x="6754920" y="3260147"/>
            <a:ext cx="2685878" cy="3015278"/>
          </a:xfrm>
          <a:prstGeom prst="rect">
            <a:avLst/>
          </a:prstGeom>
        </p:spPr>
      </p:pic>
    </p:spTree>
    <p:extLst>
      <p:ext uri="{BB962C8B-B14F-4D97-AF65-F5344CB8AC3E}">
        <p14:creationId xmlns:p14="http://schemas.microsoft.com/office/powerpoint/2010/main" val="210422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200" b="1" dirty="0" smtClean="0">
                <a:solidFill>
                  <a:schemeClr val="bg2"/>
                </a:solidFill>
                <a:hlinkClick r:id="rId2"/>
              </a:rPr>
              <a:t>Contactos </a:t>
            </a:r>
            <a:r>
              <a:rPr lang="es-ES" sz="3200" b="1" dirty="0">
                <a:solidFill>
                  <a:schemeClr val="bg2"/>
                </a:solidFill>
                <a:hlinkClick r:id="rId2"/>
              </a:rPr>
              <a:t>peligrosos en redes </a:t>
            </a:r>
            <a:r>
              <a:rPr lang="es-ES" sz="3200" b="1" dirty="0" smtClean="0">
                <a:solidFill>
                  <a:schemeClr val="bg2"/>
                </a:solidFill>
                <a:hlinkClick r:id="rId2"/>
              </a:rPr>
              <a:t>sociales</a:t>
            </a:r>
            <a:r>
              <a:rPr lang="es-ES" sz="3200" dirty="0">
                <a:solidFill>
                  <a:schemeClr val="bg2"/>
                </a:solidFill>
              </a:rPr>
              <a:t> </a:t>
            </a:r>
            <a:r>
              <a:rPr lang="es-ES" sz="3200" dirty="0" smtClean="0">
                <a:solidFill>
                  <a:schemeClr val="bg2"/>
                </a:solidFill>
              </a:rPr>
              <a:t/>
            </a:r>
            <a:br>
              <a:rPr lang="es-ES" sz="3200" dirty="0" smtClean="0">
                <a:solidFill>
                  <a:schemeClr val="bg2"/>
                </a:solidFill>
              </a:rPr>
            </a:br>
            <a:r>
              <a:rPr lang="es-ES" sz="2400" dirty="0" smtClean="0">
                <a:solidFill>
                  <a:schemeClr val="bg1"/>
                </a:solidFill>
              </a:rPr>
              <a:t>Siguiendo </a:t>
            </a:r>
            <a:r>
              <a:rPr lang="es-ES" sz="2400" dirty="0">
                <a:solidFill>
                  <a:schemeClr val="bg1"/>
                </a:solidFill>
              </a:rPr>
              <a:t>en la línea del grooming, encontramos los contactos peligrosos en redes sociales. En estas plataformas los perfiles pueden ser falsos. De hecho, se estima que cerca del 3% del total de los perfiles de Facebook, el 15% de los perfiles de Twitter y el 8% de los perfiles de Instagram no son reales</a:t>
            </a:r>
            <a:endParaRPr lang="es-CO" sz="2400" dirty="0">
              <a:solidFill>
                <a:schemeClr val="bg1"/>
              </a:solidFill>
            </a:endParaRPr>
          </a:p>
        </p:txBody>
      </p:sp>
      <p:pic>
        <p:nvPicPr>
          <p:cNvPr id="5" name="Imagen 4"/>
          <p:cNvPicPr>
            <a:picLocks noChangeAspect="1"/>
          </p:cNvPicPr>
          <p:nvPr/>
        </p:nvPicPr>
        <p:blipFill>
          <a:blip r:embed="rId3"/>
          <a:stretch>
            <a:fillRect/>
          </a:stretch>
        </p:blipFill>
        <p:spPr>
          <a:xfrm>
            <a:off x="7369381" y="3782055"/>
            <a:ext cx="3373232" cy="2526668"/>
          </a:xfrm>
          <a:prstGeom prst="rect">
            <a:avLst/>
          </a:prstGeom>
        </p:spPr>
      </p:pic>
      <p:sp>
        <p:nvSpPr>
          <p:cNvPr id="3" name="Rectángulo 2"/>
          <p:cNvSpPr/>
          <p:nvPr/>
        </p:nvSpPr>
        <p:spPr>
          <a:xfrm>
            <a:off x="279265" y="3628706"/>
            <a:ext cx="6369730" cy="646331"/>
          </a:xfrm>
          <a:prstGeom prst="rect">
            <a:avLst/>
          </a:prstGeom>
        </p:spPr>
        <p:txBody>
          <a:bodyPr wrap="square">
            <a:spAutoFit/>
          </a:bodyPr>
          <a:lstStyle/>
          <a:p>
            <a:r>
              <a:rPr lang="en-US" dirty="0" smtClean="0">
                <a:solidFill>
                  <a:schemeClr val="bg1"/>
                </a:solidFill>
              </a:rPr>
              <a:t>13/07/2020 https</a:t>
            </a:r>
            <a:r>
              <a:rPr lang="en-US" dirty="0">
                <a:solidFill>
                  <a:schemeClr val="bg1"/>
                </a:solidFill>
              </a:rPr>
              <a:t>://gaptain.com/blog/los-8-principales-riesgos-en-internet-para-ninos-y-adolescentes</a:t>
            </a:r>
            <a:r>
              <a:rPr lang="en-US" dirty="0">
                <a:solidFill>
                  <a:schemeClr val="bg2">
                    <a:lumMod val="75000"/>
                  </a:schemeClr>
                </a:solidFill>
              </a:rPr>
              <a:t>/</a:t>
            </a:r>
          </a:p>
        </p:txBody>
      </p:sp>
    </p:spTree>
    <p:extLst>
      <p:ext uri="{BB962C8B-B14F-4D97-AF65-F5344CB8AC3E}">
        <p14:creationId xmlns:p14="http://schemas.microsoft.com/office/powerpoint/2010/main" val="58237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263</TotalTime>
  <Words>345</Words>
  <Application>Microsoft Office PowerPoint</Application>
  <PresentationFormat>Panorámica</PresentationFormat>
  <Paragraphs>31</Paragraphs>
  <Slides>15</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Century Gothic</vt:lpstr>
      <vt:lpstr>Wingdings</vt:lpstr>
      <vt:lpstr>Wingdings 3</vt:lpstr>
      <vt:lpstr>Sector</vt:lpstr>
      <vt:lpstr>Presentación de PowerPoint</vt:lpstr>
      <vt:lpstr>Presentación de PowerPoint</vt:lpstr>
      <vt:lpstr>¿Qué situaciones pueden ser peligrosas en internet para los niños? </vt:lpstr>
      <vt:lpstr>Contenido inapropiado: Uno de los peligros más comunes cuando un menor navega por Internet es que acceda a material que no es adecuado para su edad, ya sea de carácter sexual, violento o relacionado con temas como las drogas, las armas, los juegos de azar etc. Los niños pueden toparse con este tipo de estos contenidos mientras buscan información, juegan o ven un video.</vt:lpstr>
      <vt:lpstr>Ciberacoso: EL acceso de los niños y adolescentes a ordenadores, móviles y tabletas con conexión a Internet facilita las agresiones en cualquier momento y lugar y, además, con mayor posibilidad de anonimato. Este tipo de acoso se realiza a través de mensajes de texto o correos electrónicos, imágenes, videos y otras publicaciones ofensivas en redes sociales. </vt:lpstr>
      <vt:lpstr>Sexting: Se produce cuando se envían fotografías, audios o videos de carácter sexual, generalmente a través del teléfono móvil. En este caso, lo esencial para la prevención es concienciar a los adolescentes de la importancia de no enviar nunca este tipo de contenidos, incluso aunque el destinatario sea una persona de confianza, ya que nunca pueden estar seguros del uso que se dará a la información. </vt:lpstr>
      <vt:lpstr>Grooming: Este término se refiere a las prácticas online de adultos que tratan de ganarse la confianza de los menores con el fin de conseguir imágenes de carácter sexual, acosarles e, incluso, explotarles sexualmente. Guarda una estrecha relación con la pornografía infantil y la pederastia en Internet. </vt:lpstr>
      <vt:lpstr>Revelación de información: Ya sea de forma consciente, en una conversación de chat o en una red social, o inconsciente, a través de engaños (estafas, falsas ofertas, sorteos o regalos), tu hijo puede revelar sus datos personales online sin darse cuenta del peligro que supone. </vt:lpstr>
      <vt:lpstr>Contactos peligrosos en redes sociales  Siguiendo en la línea del grooming, encontramos los contactos peligrosos en redes sociales. En estas plataformas los perfiles pueden ser falsos. De hecho, se estima que cerca del 3% del total de los perfiles de Facebook, el 15% de los perfiles de Twitter y el 8% de los perfiles de Instagram no son reales</vt:lpstr>
      <vt:lpstr>Retos virales: son las tendencias en redes desde las que se sugiere acciones que denominan “retos” los cuales pueden ser dañinos para los niños y adolescentes, la mayoría incitan a situaciones extremas que los ponen en riesgo. </vt:lpstr>
      <vt:lpstr>¿Que acciones como familia realizamos para prevenir sobre los riesgos en internet?  ¿Cómo nos cuidan en casa de estas situaciones de riesgo?</vt:lpstr>
      <vt:lpstr>Si en la familia conocemos los riesgos podemos evitarlos.</vt:lpstr>
      <vt:lpstr>https://www.youtube.com/watch?v=u84vuyo3ufw</vt:lpstr>
      <vt:lpstr>Reflexión en familia</vt:lpstr>
      <vt:lpstr>Vínculos de ayuda cuando se presentan situaciones de riesgo en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Mary Luz Gaviria Rendon</cp:lastModifiedBy>
  <cp:revision>20</cp:revision>
  <dcterms:created xsi:type="dcterms:W3CDTF">2020-06-25T20:50:07Z</dcterms:created>
  <dcterms:modified xsi:type="dcterms:W3CDTF">2020-07-31T20:00:54Z</dcterms:modified>
</cp:coreProperties>
</file>